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6" r:id="rId2"/>
    <p:sldId id="299" r:id="rId3"/>
    <p:sldId id="423" r:id="rId4"/>
    <p:sldId id="424" r:id="rId5"/>
    <p:sldId id="407" r:id="rId6"/>
    <p:sldId id="409" r:id="rId7"/>
    <p:sldId id="425" r:id="rId8"/>
    <p:sldId id="426" r:id="rId9"/>
    <p:sldId id="427" r:id="rId10"/>
    <p:sldId id="428" r:id="rId11"/>
    <p:sldId id="419" r:id="rId12"/>
    <p:sldId id="429" r:id="rId13"/>
    <p:sldId id="430" r:id="rId14"/>
    <p:sldId id="431" r:id="rId15"/>
    <p:sldId id="42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3300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7" autoAdjust="0"/>
    <p:restoredTop sz="96154" autoAdjust="0"/>
  </p:normalViewPr>
  <p:slideViewPr>
    <p:cSldViewPr>
      <p:cViewPr varScale="1">
        <p:scale>
          <a:sx n="107" d="100"/>
          <a:sy n="107" d="100"/>
        </p:scale>
        <p:origin x="10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11.06.2021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0042"/>
            <a:ext cx="8429652" cy="36433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учащихся </a:t>
            </a:r>
            <a:r>
              <a:rPr lang="ru-RU" sz="49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классов 2020-2021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2501654"/>
              </p:ext>
            </p:extLst>
          </p:nvPr>
        </p:nvGraphicFramePr>
        <p:xfrm>
          <a:off x="107505" y="1481326"/>
          <a:ext cx="8784975" cy="3315825"/>
        </p:xfrm>
        <a:graphic>
          <a:graphicData uri="http://schemas.openxmlformats.org/drawingml/2006/table">
            <a:tbl>
              <a:tblPr/>
              <a:tblGrid>
                <a:gridCol w="6692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6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12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11,6%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204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81,4%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256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831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052736"/>
            <a:ext cx="7886680" cy="467653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911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896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98,4%)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182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443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49,5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258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29%)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98,5%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69,8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Русский язык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5906373"/>
              </p:ext>
            </p:extLst>
          </p:nvPr>
        </p:nvGraphicFramePr>
        <p:xfrm>
          <a:off x="0" y="620688"/>
          <a:ext cx="9108504" cy="5775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16416">
                  <a:extLst>
                    <a:ext uri="{9D8B030D-6E8A-4147-A177-3AD203B41FA5}">
                      <a16:colId xmlns:a16="http://schemas.microsoft.com/office/drawing/2014/main" val="272611442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378015478"/>
                    </a:ext>
                  </a:extLst>
                </a:gridCol>
              </a:tblGrid>
              <a:tr h="10712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1K1. Умение писать текст под диктовку, соблюдая в практике письма изученные орфографические и пунктуационные нормы. Писать под диктовку тексты в соответствии с изученными правилами правописания; проверять предложенный текст, находить и исправлять орфографические и пунктуационные ошибки. Осознавать место возможного возникновения орфографической ошибки; при работе над ошибками осознавать причины появления ошибки и определять способы действий, помогающие предотвратить ее в последующих письменных работах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69,95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3583873519"/>
                  </a:ext>
                </a:extLst>
              </a:tr>
              <a:tr h="872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1K2. Умение писать текст под диктовку, соблюдая в практике письма изученные орфографические и пунктуационные нормы. Писать под диктовку тексты в соответствии с изученными правилами правописания; проверять предложенный текст, находить и исправлять орфографические и пунктуационные ошибки. Осознавать место возможного возникновения орфографической ошибки; при работе над ошибками осознавать причины появления ошибки и определять способы действий, помогающие предотвратить ее в последующих письменных работах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91,52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2829066262"/>
                  </a:ext>
                </a:extLst>
              </a:tr>
              <a:tr h="2617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Умение распознавать однородные члены предложения. Выделять предложения с однородными членами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74,55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3495366103"/>
                  </a:ext>
                </a:extLst>
              </a:tr>
              <a:tr h="447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 Умение распознавать главные члены предложения. Находить главные и второстепенные (без деления на виды) члены предложения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86,83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487024306"/>
                  </a:ext>
                </a:extLst>
              </a:tr>
              <a:tr h="6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 Умение распознавать части речи. Распознавать грамматические признаки слов; с учетом совокупности выявленных признаков (что называет, на какие вопросы отвечает, как изменяется) относить слова к определенной группе основных частей речи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76,34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2636546417"/>
                  </a:ext>
                </a:extLst>
              </a:tr>
              <a:tr h="6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Умение распознавать правильную орфоэпическую норму. Соблюдать нормы русского литературного языка в собственной речи и оценивать соблюдение этих норм в речи собеседников (в объеме представленного в учебнике материала)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71,65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1749522492"/>
                  </a:ext>
                </a:extLst>
              </a:tr>
              <a:tr h="3155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Умение классифицировать согласные звуки. Характеризовать звуки русского языка: согласные звонкие/глухие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78,91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1044234898"/>
                  </a:ext>
                </a:extLst>
              </a:tr>
              <a:tr h="6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Умение распознавать основную мысль текста при его письменном предъявлении; адекватно формулировать основную мысль в письменной форме, соблюдая нормы построения предложения и словоупотребления. Определять тему и главную мысль текста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59,99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748048446"/>
                  </a:ext>
                </a:extLst>
              </a:tr>
              <a:tr h="6786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Умение составлять план прочитанного текста (адекватно воспроизводить прочитанный текст с заданной степенью свернутости) в письменной форме, соблюдая нормы построения предложения и словоупотребления. Делить тексты на смысловые части, составлять план текста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33" marR="52433" marT="0" marB="0" anchor="b"/>
                </a:tc>
                <a:extLst>
                  <a:ext uri="{0D108BD9-81ED-4DB2-BD59-A6C34878D82A}">
                    <a16:rowId xmlns:a16="http://schemas.microsoft.com/office/drawing/2014/main" val="1492941696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11588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229144"/>
              </p:ext>
            </p:extLst>
          </p:nvPr>
        </p:nvGraphicFramePr>
        <p:xfrm>
          <a:off x="0" y="692696"/>
          <a:ext cx="9036496" cy="5483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56304">
                  <a:extLst>
                    <a:ext uri="{9D8B030D-6E8A-4147-A177-3AD203B41FA5}">
                      <a16:colId xmlns:a16="http://schemas.microsoft.com/office/drawing/2014/main" val="980744551"/>
                    </a:ext>
                  </a:extLst>
                </a:gridCol>
                <a:gridCol w="580192">
                  <a:extLst>
                    <a:ext uri="{9D8B030D-6E8A-4147-A177-3AD203B41FA5}">
                      <a16:colId xmlns:a16="http://schemas.microsoft.com/office/drawing/2014/main" val="2112986115"/>
                    </a:ext>
                  </a:extLst>
                </a:gridCol>
              </a:tblGrid>
              <a:tr h="717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Умение строить речевое высказывание заданной структуры (вопросительное предложение) в письменной форме по содержанию прочитанного текста. Задавать вопросы по содержанию текста и отвечать на них, подтверждая ответ примерами из текста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72,94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62215303"/>
                  </a:ext>
                </a:extLst>
              </a:tr>
              <a:tr h="717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Умение распознавать значение слова; адекватно формулировать значение слова в письменной форме, соблюдая нормы построения предложения и словоупотребления. Определять значение слова по тексту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3504301"/>
                  </a:ext>
                </a:extLst>
              </a:tr>
              <a:tr h="472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Умение подбирать к слову близкие по значению слова. Подбирать синонимы для устранения повторов в тексте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67,41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9353432"/>
                  </a:ext>
                </a:extLst>
              </a:tr>
              <a:tr h="6850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Умение классифицировать слова по составу. Находить в словах с однозначно выделяемыми морфемами окончание, корень, приставку, суффикс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05474401"/>
                  </a:ext>
                </a:extLst>
              </a:tr>
              <a:tr h="1440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12.1. Умение распознавать имена существительные в предложении, распознавать грамматические признаки имени существительного.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существительных по предложенному в учебнике алгоритму; оценивать правильность проведения морфологического разбора; находить в тексте предлоги с именами существительными, к которым они относятся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72,77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80251886"/>
                  </a:ext>
                </a:extLst>
              </a:tr>
              <a:tr h="14509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12.2. Умение распознавать имена существительные в предложении, распознавать грамматические признаки имени существительного.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существительных по предложенному в учебнике алгоритму; оценивать правильность проведения морфологического разбора; находить в тексте предлоги с именами существительными, к которым они относятся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74,67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43022079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32093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9834135"/>
              </p:ext>
            </p:extLst>
          </p:nvPr>
        </p:nvGraphicFramePr>
        <p:xfrm>
          <a:off x="0" y="620689"/>
          <a:ext cx="8964488" cy="5364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35776">
                  <a:extLst>
                    <a:ext uri="{9D8B030D-6E8A-4147-A177-3AD203B41FA5}">
                      <a16:colId xmlns:a16="http://schemas.microsoft.com/office/drawing/2014/main" val="938658652"/>
                    </a:ext>
                  </a:extLst>
                </a:gridCol>
                <a:gridCol w="1028712">
                  <a:extLst>
                    <a:ext uri="{9D8B030D-6E8A-4147-A177-3AD203B41FA5}">
                      <a16:colId xmlns:a16="http://schemas.microsoft.com/office/drawing/2014/main" val="373632088"/>
                    </a:ext>
                  </a:extLst>
                </a:gridCol>
              </a:tblGrid>
              <a:tr h="1106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13.1. Умение распознавать имена прилагательные в предложении, распознавать грамматические признаки имени прилагательного.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прилагательных по предложенному в учебнике алгоритму, оценивать правильность проведения морфологического разбора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42494293"/>
                  </a:ext>
                </a:extLst>
              </a:tr>
              <a:tr h="11061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13.2. Умение распознавать имена прилагательные в предложении, распознавать грамматические признаки имени прилагательного.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прилагательных по предложенному в учебнике алгоритму, оценивать правильность проведения морфологического разбора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90165402"/>
                  </a:ext>
                </a:extLst>
              </a:tr>
              <a:tr h="652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 Умение распознавать глаголы в предложении. Распознавать грамматические признаки слов, с учетом совокупности выявленных признаков относить слова к определенной группе основных частей речи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81,92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74039029"/>
                  </a:ext>
                </a:extLst>
              </a:tr>
              <a:tr h="7989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15.1. Умение на основе данной информации  и собственного жизненного опыта обучающихся определять конкретную жизненную ситуацию для адекватной интерпретации данной информации, соблюдая при письме изученные орфографические и пунктуационные нормы. Интерпретация содержащейся в тексте информации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36663889"/>
                  </a:ext>
                </a:extLst>
              </a:tr>
              <a:tr h="10882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15.2. Умение на основе данной информации  и собственного жизненного опыта обучающихся определять конкретную жизненную ситуацию для адекватной интерпретации данной информации, соблюдая при письме изученные орфографические и пунктуационные нормы. Интерпретация содержащейся в тексте информации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967306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0014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3454783"/>
              </p:ext>
            </p:extLst>
          </p:nvPr>
        </p:nvGraphicFramePr>
        <p:xfrm>
          <a:off x="285720" y="1785926"/>
          <a:ext cx="8643998" cy="2539752"/>
        </p:xfrm>
        <a:graphic>
          <a:graphicData uri="http://schemas.openxmlformats.org/drawingml/2006/table">
            <a:tbl>
              <a:tblPr/>
              <a:tblGrid>
                <a:gridCol w="37357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6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7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5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89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9,9%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  <a:endParaRPr lang="ru-RU" sz="2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725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  <a:endParaRPr lang="ru-RU" sz="2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9,1%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928670"/>
            <a:ext cx="78866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911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898 (98,6%)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256 (28,5%)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408 (45,4%)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229 (25,5%)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(0,56%)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99,4 %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73,9%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19109"/>
              </p:ext>
            </p:extLst>
          </p:nvPr>
        </p:nvGraphicFramePr>
        <p:xfrm>
          <a:off x="0" y="620688"/>
          <a:ext cx="9108504" cy="5600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2440">
                  <a:extLst>
                    <a:ext uri="{9D8B030D-6E8A-4147-A177-3AD203B41FA5}">
                      <a16:colId xmlns:a16="http://schemas.microsoft.com/office/drawing/2014/main" val="285547891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864420678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выполнять арифметические действия с числами и числовыми выражениями. Выполнять устно сложение, вычитание, умножение и деление однозначных, двузначных и трехзначных чисел в случаях, сводимых к действиям в пределах 100 (в том числе с нулем и числом 1).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95,32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64990668"/>
                  </a:ext>
                </a:extLst>
              </a:tr>
              <a:tr h="410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Умение выполнять арифметические действия с числами и числовыми выражениями. Вычислять значение числового выражения (содержащего 2–3 арифметических действия, со скобками и без скобок).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86,41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2733902351"/>
                  </a:ext>
                </a:extLst>
              </a:tr>
              <a:tr h="9390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Использование начальных математических знаний для описания и объяснения окружающих предметов, процессов, явлений, для оценки количественных и пространственных отношений предметов, процессов, явлений. Решать арифметическим способом (в 1–2 действия) учебные задачи и задачи, связанные с повседневной жизнью.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84,24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410589944"/>
                  </a:ext>
                </a:extLst>
              </a:tr>
              <a:tr h="12625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Использование начальных математических знаний для описания и объяснения окружающих предметов, процессов, явлений, для оценки количественных и пространственных отношений предметов, процессов, явлений. Читать, записывать и сравнивать величины (массу, время, длину, площадь, скорость), используя основные единицы измерения величин и соотношения между ними (килограмм – грамм; час – минута, минута – секунда; километр – метр, метр – дециметр, дециметр – сантиметр, метр – сантиметр ,сантиметр – миллиметр)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65,48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985313247"/>
                  </a:ext>
                </a:extLst>
              </a:tr>
              <a:tr h="461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5.1. Умение исследовать, распознавать геометрические фигуры. Вычислять периметр треугольника, прямоугольника и квадрата, площадь прямоугольника и квадрата.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2808770700"/>
                  </a:ext>
                </a:extLst>
              </a:tr>
              <a:tr h="526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5.2. Умение изображать геометрические фигуры. Выполнять построение геометрических фигур с заданными измерениями (отрезок, квадрат, прямоугольник) с помощью линейки, угольника.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668198008"/>
                  </a:ext>
                </a:extLst>
              </a:tr>
              <a:tr h="461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6.1. Умение работать с таблицами, схемами, графиками диаграммами. Читать несложные готовые таблицы.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2014071515"/>
                  </a:ext>
                </a:extLst>
              </a:tr>
              <a:tr h="7002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 Умение работать с таблицами, схемами, графиками диаграммами, анализировать и интерпретировать данные. Сравнивать и обобщать информацию, представленную в строках и столбцах несложных таблиц и диаграмм.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83,96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96" marR="61796" marT="0" marB="0" anchor="b"/>
                </a:tc>
                <a:extLst>
                  <a:ext uri="{0D108BD9-81ED-4DB2-BD59-A6C34878D82A}">
                    <a16:rowId xmlns:a16="http://schemas.microsoft.com/office/drawing/2014/main" val="1784272670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142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376097"/>
              </p:ext>
            </p:extLst>
          </p:nvPr>
        </p:nvGraphicFramePr>
        <p:xfrm>
          <a:off x="22920" y="620688"/>
          <a:ext cx="9013576" cy="6019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65504">
                  <a:extLst>
                    <a:ext uri="{9D8B030D-6E8A-4147-A177-3AD203B41FA5}">
                      <a16:colId xmlns:a16="http://schemas.microsoft.com/office/drawing/2014/main" val="135126719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520125970"/>
                    </a:ext>
                  </a:extLst>
                </a:gridCol>
              </a:tblGrid>
              <a:tr h="1190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Умение выполнять арифметические действия с числами и числовыми выражениями. Выполнять письменно действия с многозначными числами (сложение, вычитание, умножение и деление на однозначное, двузначное числа в пределах 10 000) с использованием таблиц сложения и умножения чисел, алгоритмов письменных арифметических действий (в том числе деления с остатком).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66,93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4264259"/>
                  </a:ext>
                </a:extLst>
              </a:tr>
              <a:tr h="1190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Умение решать текстовые задачи. Читать, записывать и сравнивать величины (массу, время, длину, площадь, скорость), используя основные единицы измерения величин и соотношения между ними (килограмм – грамм; час – минута, минута – секунда; километр – метр, метр – дециметр, дециметр – сантиметр, метр – сантиметр, сантиметр – миллиметр);</a:t>
                      </a:r>
                      <a:b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 в 3–4 действия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52,39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24599142"/>
                  </a:ext>
                </a:extLst>
              </a:tr>
              <a:tr h="7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9.1. Овладение основами логического и алгоритмического мышления. Интерпретировать информацию, полученную при проведении несложных исследований (объяснять, сравнивать и обобщать данные, делать выводы и прогнозы).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55,79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99459458"/>
                  </a:ext>
                </a:extLst>
              </a:tr>
              <a:tr h="7144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9.2. Овладение основами логического и алгоритмического мышления. Интерпретировать информацию, полученную при проведении несложных исследований (объяснять, сравнивать и обобщать данные, делать выводы и прогнозы).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43,32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30334042"/>
                  </a:ext>
                </a:extLst>
              </a:tr>
              <a:tr h="6619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Овладение основами логического и алгоритмического мышления </a:t>
                      </a:r>
                      <a:b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Собирать, представлять, интерпретировать информацию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56,79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57407553"/>
                  </a:ext>
                </a:extLst>
              </a:tr>
              <a:tr h="7114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Овладение основами пространственного воображения. Описывать взаимное расположение предметов в пространстве и на плоскости.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66,98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83331968"/>
                  </a:ext>
                </a:extLst>
              </a:tr>
              <a:tr h="83613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Овладение основами логического и алгоритмического мышления. </a:t>
                      </a:r>
                      <a:b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задачи в 3–4 действия.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20,71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0533750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5536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04963" y="16811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53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944442"/>
              </p:ext>
            </p:extLst>
          </p:nvPr>
        </p:nvGraphicFramePr>
        <p:xfrm>
          <a:off x="89646" y="1556792"/>
          <a:ext cx="8802834" cy="3024336"/>
        </p:xfrm>
        <a:graphic>
          <a:graphicData uri="http://schemas.openxmlformats.org/drawingml/2006/table">
            <a:tbl>
              <a:tblPr/>
              <a:tblGrid>
                <a:gridCol w="6202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8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8,24%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78,4%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13,36%</a:t>
                      </a:r>
                      <a:endParaRPr lang="ru-RU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928670"/>
            <a:ext cx="795868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911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892 (98%)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204 (22,9%)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523 (58,6%)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164 (18,4%)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(0,1%)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99,9 %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81,5%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7030060"/>
              </p:ext>
            </p:extLst>
          </p:nvPr>
        </p:nvGraphicFramePr>
        <p:xfrm>
          <a:off x="0" y="476672"/>
          <a:ext cx="9144000" cy="63212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1083">
                  <a:extLst>
                    <a:ext uri="{9D8B030D-6E8A-4147-A177-3AD203B41FA5}">
                      <a16:colId xmlns:a16="http://schemas.microsoft.com/office/drawing/2014/main" val="1882857460"/>
                    </a:ext>
                  </a:extLst>
                </a:gridCol>
                <a:gridCol w="582917">
                  <a:extLst>
                    <a:ext uri="{9D8B030D-6E8A-4147-A177-3AD203B41FA5}">
                      <a16:colId xmlns:a16="http://schemas.microsoft.com/office/drawing/2014/main" val="4002635412"/>
                    </a:ext>
                  </a:extLst>
                </a:gridCol>
              </a:tblGrid>
              <a:tr h="993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использование различных способов анализа, передачи информации в соответствии с познавательными задачами; в том числе умение анализировать изображения. Узнавать изученные объекты и явления живой и неживой природы; использовать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знаково­символические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средства для решения задач.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85,93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633355577"/>
                  </a:ext>
                </a:extLst>
              </a:tr>
              <a:tr h="7923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Использование различных способов анализа, организации, передачи и интерпретации информации в соответствии с познавательными задачами; освоение доступных способов изучения природы.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знаково­символические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средства для решения задач; понимать информацию, представленную разными способами: словесно, в виде таблицы, схемы.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77,35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12217891"/>
                  </a:ext>
                </a:extLst>
              </a:tr>
              <a:tr h="993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2240521452"/>
                  </a:ext>
                </a:extLst>
              </a:tr>
              <a:tr h="993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85,15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821519810"/>
                  </a:ext>
                </a:extLst>
              </a:tr>
              <a:tr h="993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61,43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2324756725"/>
                  </a:ext>
                </a:extLst>
              </a:tr>
              <a:tr h="8488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Овладение начальными сведениями о сущности и особенностях объектов, процессов и явлений действительности; умение анализировать изображения.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Узнавать изученные объекты и явления живой и неживой природы; использовать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знаково­символические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средства, в том числе модели, для решения задач.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3160072616"/>
                  </a:ext>
                </a:extLst>
              </a:tr>
              <a:tr h="704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Освоение элементарных норм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здоровьесберегающего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поведения в природной и социальной среде.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необходимость здорового образа жизни, соблюдения правил безопасного поведения; использовать знания о строении и функционировании организма человека для сохранения и укрепления своего здоровья.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82,17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437" marR="49437" marT="0" marB="0" anchor="b"/>
                </a:tc>
                <a:extLst>
                  <a:ext uri="{0D108BD9-81ED-4DB2-BD59-A6C34878D82A}">
                    <a16:rowId xmlns:a16="http://schemas.microsoft.com/office/drawing/2014/main" val="1663524728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936104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4711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714785"/>
              </p:ext>
            </p:extLst>
          </p:nvPr>
        </p:nvGraphicFramePr>
        <p:xfrm>
          <a:off x="0" y="620688"/>
          <a:ext cx="9144000" cy="6210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4949">
                  <a:extLst>
                    <a:ext uri="{9D8B030D-6E8A-4147-A177-3AD203B41FA5}">
                      <a16:colId xmlns:a16="http://schemas.microsoft.com/office/drawing/2014/main" val="1575263075"/>
                    </a:ext>
                  </a:extLst>
                </a:gridCol>
                <a:gridCol w="659051">
                  <a:extLst>
                    <a:ext uri="{9D8B030D-6E8A-4147-A177-3AD203B41FA5}">
                      <a16:colId xmlns:a16="http://schemas.microsoft.com/office/drawing/2014/main" val="1159754046"/>
                    </a:ext>
                  </a:extLst>
                </a:gridCol>
              </a:tblGrid>
              <a:tr h="1402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6.1. 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причинно-следственных связей, построения рассуждений; осознанно строить речевое высказывание в соответствии с задачами коммуникации.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опыты, используя простейшее лабораторное оборудование;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и преобразовывать модели и схемы для решения задач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81,73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extLst>
                  <a:ext uri="{0D108BD9-81ED-4DB2-BD59-A6C34878D82A}">
                    <a16:rowId xmlns:a16="http://schemas.microsoft.com/office/drawing/2014/main" val="3728144013"/>
                  </a:ext>
                </a:extLst>
              </a:tr>
              <a:tr h="1402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 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причинно-следственных связей, построения рассуждений;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опыты, используя простейшее лабораторное оборудование;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и преобразовывать модели и схемы для решения задач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46,52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extLst>
                  <a:ext uri="{0D108BD9-81ED-4DB2-BD59-A6C34878D82A}">
                    <a16:rowId xmlns:a16="http://schemas.microsoft.com/office/drawing/2014/main" val="2292923721"/>
                  </a:ext>
                </a:extLst>
              </a:tr>
              <a:tr h="14024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6.3. 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причинно-следственных связей, построения рассуждений;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опыты, используя простейшее лабораторное оборудование;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и преобразовывать модели и схемы для решения задач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extLst>
                  <a:ext uri="{0D108BD9-81ED-4DB2-BD59-A6C34878D82A}">
                    <a16:rowId xmlns:a16="http://schemas.microsoft.com/office/drawing/2014/main" val="2565007497"/>
                  </a:ext>
                </a:extLst>
              </a:tr>
              <a:tr h="1001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7.1. Освоение элементарных правил нравственного поведения в мире природы и людей; использование знаково-символических средств представления информации для создания моделей изучаемых объектов и процессов;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знаково­символические средства, в том числе модели, для решения задач / выполнять правила безопасного поведения в доме, на улице, природной среде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extLst>
                  <a:ext uri="{0D108BD9-81ED-4DB2-BD59-A6C34878D82A}">
                    <a16:rowId xmlns:a16="http://schemas.microsoft.com/office/drawing/2014/main" val="2096715658"/>
                  </a:ext>
                </a:extLst>
              </a:tr>
              <a:tr h="10017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7.2. Освоение элементарных правил нравственного поведения в мире природы и людей; использование знаково-символических средств представления информации для создания моделей изучаемых объектов и процессов;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знаково­символические средства, в том числе модели, для решения задач / выполнять правила безопасного поведения в доме, на улице, природной среде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68,11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91" marR="50891" marT="0" marB="0" anchor="b"/>
                </a:tc>
                <a:extLst>
                  <a:ext uri="{0D108BD9-81ED-4DB2-BD59-A6C34878D82A}">
                    <a16:rowId xmlns:a16="http://schemas.microsoft.com/office/drawing/2014/main" val="3936233752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01111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630839"/>
              </p:ext>
            </p:extLst>
          </p:nvPr>
        </p:nvGraphicFramePr>
        <p:xfrm>
          <a:off x="0" y="404662"/>
          <a:ext cx="9144000" cy="6798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32440">
                  <a:extLst>
                    <a:ext uri="{9D8B030D-6E8A-4147-A177-3AD203B41FA5}">
                      <a16:colId xmlns:a16="http://schemas.microsoft.com/office/drawing/2014/main" val="1890760706"/>
                    </a:ext>
                  </a:extLst>
                </a:gridCol>
                <a:gridCol w="611560">
                  <a:extLst>
                    <a:ext uri="{9D8B030D-6E8A-4147-A177-3AD203B41FA5}">
                      <a16:colId xmlns:a16="http://schemas.microsoft.com/office/drawing/2014/main" val="675835259"/>
                    </a:ext>
                  </a:extLst>
                </a:gridCol>
              </a:tblGrid>
              <a:tr h="593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8K1. 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Оценивать характер взаимоотношений людей в различных социальных группах.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89,01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1980366694"/>
                  </a:ext>
                </a:extLst>
              </a:tr>
              <a:tr h="593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8K2. 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Оценивать характер взаимоотношений людей в различных социальных группах.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73,21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613550881"/>
                  </a:ext>
                </a:extLst>
              </a:tr>
              <a:tr h="593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8K3. 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Оценивать характер взаимоотношений людей в различных социальных группах.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3307553567"/>
                  </a:ext>
                </a:extLst>
              </a:tr>
              <a:tr h="11868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9.1.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Сформированность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уважительного отношения к России, своей семье, культуре нашей страны, её современной жизни; готовность излагать свое мнение и аргументировать свою точку зрения; осознанно строить речевое высказывание в соответствии с задачами коммуникации.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</a:t>
                      </a:r>
                      <a:b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осознавать свою неразрывную связь с разнообразными окружающими социальными группами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93,72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3439014354"/>
                  </a:ext>
                </a:extLst>
              </a:tr>
              <a:tr h="989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9.2. Сформированность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90,81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3978010161"/>
                  </a:ext>
                </a:extLst>
              </a:tr>
              <a:tr h="989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9.3. Сформированность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57,62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1529883391"/>
                  </a:ext>
                </a:extLst>
              </a:tr>
              <a:tr h="9890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10.1. Сформированность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b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87,05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1956195132"/>
                  </a:ext>
                </a:extLst>
              </a:tr>
              <a:tr h="3956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10.2K1. Сформированность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77,91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4210004426"/>
                  </a:ext>
                </a:extLst>
              </a:tr>
              <a:tr h="234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10.2K2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1030533264"/>
                  </a:ext>
                </a:extLst>
              </a:tr>
              <a:tr h="2345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10.2K3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40,47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66" marR="44366" marT="0" marB="0" anchor="b"/>
                </a:tc>
                <a:extLst>
                  <a:ext uri="{0D108BD9-81ED-4DB2-BD59-A6C34878D82A}">
                    <a16:rowId xmlns:a16="http://schemas.microsoft.com/office/drawing/2014/main" val="3899148709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Проверяемые требования (умения)</a:t>
            </a:r>
            <a:endParaRPr lang="ru-RU" sz="28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00288" y="1481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6871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6044</TotalTime>
  <Words>2332</Words>
  <Application>Microsoft Office PowerPoint</Application>
  <PresentationFormat>Экран (4:3)</PresentationFormat>
  <Paragraphs>181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Calibri</vt:lpstr>
      <vt:lpstr>Lucida Sans Unicode</vt:lpstr>
      <vt:lpstr>Times New Roman</vt:lpstr>
      <vt:lpstr>Verdana</vt:lpstr>
      <vt:lpstr>Wingdings 2</vt:lpstr>
      <vt:lpstr>Wingdings 3</vt:lpstr>
      <vt:lpstr>Открытая</vt:lpstr>
      <vt:lpstr>                                Результаты ВПР учащихся 4 классов 2020-2021 учебного года   </vt:lpstr>
      <vt:lpstr>              Математика</vt:lpstr>
      <vt:lpstr>Проверяемые требования (умения) </vt:lpstr>
      <vt:lpstr>Проверяемые требования (умения) </vt:lpstr>
      <vt:lpstr>Сравнение отметок с отметками по журналу</vt:lpstr>
      <vt:lpstr>              Окружающий мир</vt:lpstr>
      <vt:lpstr>Проверяемые требования (умения)</vt:lpstr>
      <vt:lpstr>Проверяемые требования (умения)</vt:lpstr>
      <vt:lpstr>Проверяемые требования (умения)</vt:lpstr>
      <vt:lpstr>Сравнение отметок с отметками по журналу</vt:lpstr>
      <vt:lpstr>              Русский язык</vt:lpstr>
      <vt:lpstr>Проверяемые требования (умения)</vt:lpstr>
      <vt:lpstr>Проверяемые требования (умения)</vt:lpstr>
      <vt:lpstr>Проверяемые требования (умения)</vt:lpstr>
      <vt:lpstr>Сравнение отметок с отметками по журналу</vt:lpstr>
    </vt:vector>
  </TitlesOfParts>
  <Company>ИМЦ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new-pc</cp:lastModifiedBy>
  <cp:revision>888</cp:revision>
  <dcterms:created xsi:type="dcterms:W3CDTF">2012-12-17T07:09:56Z</dcterms:created>
  <dcterms:modified xsi:type="dcterms:W3CDTF">2021-06-11T07:32:08Z</dcterms:modified>
</cp:coreProperties>
</file>